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8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218" y="-9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61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7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44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15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97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25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45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42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71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4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59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79BE9-8A10-4235-9A1E-2DC987A19291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299C-838B-4E28-9282-102A5E2FF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52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6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-72313"/>
            <a:ext cx="10441160" cy="66618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4418" y="22176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Вышли мыши как-то раз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 Посмотреть который час.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 Раз-два-три-четыре,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 Мыши дернули за гири.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 Тут раздался страшный </a:t>
            </a:r>
            <a:r>
              <a:rPr lang="ru-RU" sz="24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звон — Разбежались </a:t>
            </a:r>
            <a:r>
              <a:rPr lang="ru-RU" sz="24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мыши вон.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6931" y="1070418"/>
            <a:ext cx="2763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Считалка</a:t>
            </a:r>
            <a:endParaRPr lang="ru-RU" sz="4800" dirty="0">
              <a:solidFill>
                <a:schemeClr val="bg1"/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394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-1028650"/>
            <a:ext cx="10081120" cy="7153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998574"/>
            <a:ext cx="1152128" cy="883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6018" y="3579862"/>
            <a:ext cx="2160240" cy="14380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1059582"/>
            <a:ext cx="1997968" cy="1938992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Улитка, улитка,</a:t>
            </a:r>
          </a:p>
          <a:p>
            <a:pPr algn="ctr"/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Высуни рога,</a:t>
            </a:r>
          </a:p>
          <a:p>
            <a:pPr algn="ctr"/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Дам тебе пирога</a:t>
            </a:r>
          </a:p>
          <a:p>
            <a:pPr algn="ctr"/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Да кувшин </a:t>
            </a:r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молока. </a:t>
            </a:r>
            <a:endParaRPr lang="ru-RU" sz="2000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9282" y="1347614"/>
            <a:ext cx="3150096" cy="769441"/>
          </a:xfrm>
          <a:prstGeom prst="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Приговорки</a:t>
            </a:r>
            <a:endParaRPr lang="ru-RU" sz="4400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89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06136E-7 L -0.35087 -0.01388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7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" y="-1090365"/>
            <a:ext cx="9141565" cy="69586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276571"/>
            <a:ext cx="2385589" cy="52322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Скороговорки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5037" y="3219822"/>
            <a:ext cx="3725700" cy="156966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Везет Сенька Саньку </a:t>
            </a:r>
            <a:endParaRPr lang="ru-RU" sz="2400" dirty="0" smtClean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algn="ctr"/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Сонькой на санках. </a:t>
            </a:r>
            <a:endParaRPr lang="ru-RU" sz="2400" dirty="0" smtClean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algn="ctr"/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Санки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скок, Сеньку с ног, </a:t>
            </a:r>
            <a:endParaRPr lang="ru-RU" sz="2400" dirty="0" smtClean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algn="ctr"/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Соньку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 лоб, все в сугроб.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8589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12000" decel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teratura\фон цветы русский орнамен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2" y="-740618"/>
            <a:ext cx="9161241" cy="64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347614"/>
            <a:ext cx="1944216" cy="30402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5554" y="1556890"/>
            <a:ext cx="1792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Загадки</a:t>
            </a:r>
            <a:endParaRPr lang="ru-RU" sz="3600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2713" y="22198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Выражения, нуждающиеся </a:t>
            </a:r>
          </a:p>
          <a:p>
            <a:r>
              <a:rPr lang="ru-RU" sz="24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 </a:t>
            </a:r>
            <a:r>
              <a:rPr lang="ru-RU" sz="24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разгадке, истолковании.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28901482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teratura\фон цветы русский орнамен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2" y="-740618"/>
            <a:ext cx="9161241" cy="64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2355726"/>
            <a:ext cx="6196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Зубастый, мохнатый, как есть начнёт </a:t>
            </a:r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— песенку </a:t>
            </a:r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поёт.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635646"/>
            <a:ext cx="3266076" cy="24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8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483" y="-164554"/>
            <a:ext cx="9344279" cy="5961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9444" y="1131590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 «</a:t>
            </a:r>
            <a:r>
              <a:rPr lang="ru-RU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Поэзия пестования</a:t>
            </a:r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» — </a:t>
            </a:r>
            <a:r>
              <a:rPr lang="ru-RU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колыбельные песни, </a:t>
            </a:r>
            <a:r>
              <a:rPr lang="ru-RU" dirty="0" err="1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пестушки</a:t>
            </a:r>
            <a:r>
              <a:rPr lang="ru-RU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потешки</a:t>
            </a:r>
            <a:r>
              <a:rPr lang="ru-RU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прибаутки;</a:t>
            </a:r>
          </a:p>
          <a:p>
            <a:pPr lvl="0"/>
            <a:endParaRPr lang="ru-RU" dirty="0" smtClean="0">
              <a:solidFill>
                <a:schemeClr val="bg1"/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календарный — </a:t>
            </a:r>
            <a:r>
              <a:rPr lang="ru-RU" dirty="0" err="1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заклички</a:t>
            </a:r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приговорки;</a:t>
            </a:r>
          </a:p>
          <a:p>
            <a:pPr lvl="0"/>
            <a:endParaRPr lang="ru-RU" dirty="0">
              <a:solidFill>
                <a:schemeClr val="bg1"/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игровой — </a:t>
            </a:r>
            <a:r>
              <a:rPr lang="ru-RU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игровые припевы и приговоры,  считалки, дразнилки, поддёвки, </a:t>
            </a:r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перевёртыши;</a:t>
            </a:r>
          </a:p>
          <a:p>
            <a:pPr lvl="0"/>
            <a:endParaRPr lang="ru-RU" dirty="0">
              <a:solidFill>
                <a:schemeClr val="bg1"/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дидактический — </a:t>
            </a:r>
            <a:r>
              <a:rPr lang="ru-RU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скороговорки, загадки, пословицы и поговорки.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2528" y="209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Детский фольклор делится </a:t>
            </a:r>
            <a:endParaRPr lang="ru-RU" sz="2400" dirty="0" smtClean="0">
              <a:solidFill>
                <a:schemeClr val="bg1"/>
              </a:solidFill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несколько групп:</a:t>
            </a:r>
          </a:p>
        </p:txBody>
      </p:sp>
    </p:spTree>
    <p:extLst>
      <p:ext uri="{BB962C8B-B14F-4D97-AF65-F5344CB8AC3E}">
        <p14:creationId xmlns:p14="http://schemas.microsoft.com/office/powerpoint/2010/main" xmlns="" val="3027803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iteratura\фон цветы русский орнамен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2" y="-884634"/>
            <a:ext cx="9161241" cy="64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Literatura\русские люди православие [преобразованный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0" y="3939902"/>
            <a:ext cx="6871991" cy="2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2969" y="1491630"/>
            <a:ext cx="3945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Детский фольклор</a:t>
            </a:r>
            <a:endParaRPr lang="ru-RU" sz="3600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2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92079" y="253244"/>
            <a:ext cx="3312368" cy="1949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952634"/>
            <a:ext cx="3302320" cy="41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7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22448E-7 L -0.17274 -4.22448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88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iteratura\фон цветы русский орнамен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876" y="-2"/>
            <a:ext cx="9144000" cy="63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24974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Фольклор </a:t>
            </a:r>
            <a:r>
              <a:rPr lang="en-US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—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 </a:t>
            </a: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это словесное искусство, включающее в себя пословицы, частушки, сказки, легенды, мифы, притчи, скороговорки, загадки, героический эпос, 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былины и </a:t>
            </a: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сказания.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18310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0538"/>
            <a:ext cx="9252520" cy="525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660" y="1033847"/>
            <a:ext cx="2309927" cy="3147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803" y="817823"/>
            <a:ext cx="2502937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01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Literatura\фон цветы русский орнамен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2910848"/>
            <a:ext cx="11689584" cy="816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7991" y="472534"/>
            <a:ext cx="343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Детский </a:t>
            </a:r>
            <a:r>
              <a:rPr lang="ru-RU" sz="32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фольклор</a:t>
            </a:r>
            <a:endParaRPr lang="ru-RU" sz="3200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  <p:pic>
        <p:nvPicPr>
          <p:cNvPr id="1026" name="Picture 2" descr="D:\Literatura\колыбельная 2 [преобразованный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7172"/>
            <a:ext cx="2676146" cy="28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371" y="1080948"/>
            <a:ext cx="23262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Баюшки-баю! </a:t>
            </a:r>
          </a:p>
          <a:p>
            <a:r>
              <a:rPr lang="ru-RU" sz="2000" dirty="0">
                <a:solidFill>
                  <a:srgbClr val="C00000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Сохрани тебя </a:t>
            </a:r>
          </a:p>
          <a:p>
            <a:r>
              <a:rPr lang="ru-RU" sz="2000" dirty="0">
                <a:solidFill>
                  <a:srgbClr val="C00000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И помилуй тебя </a:t>
            </a:r>
          </a:p>
          <a:p>
            <a:r>
              <a:rPr lang="ru-RU" sz="2000" dirty="0">
                <a:solidFill>
                  <a:srgbClr val="C00000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Ангел твой –</a:t>
            </a:r>
          </a:p>
          <a:p>
            <a:r>
              <a:rPr lang="ru-RU" sz="2000" dirty="0">
                <a:solidFill>
                  <a:srgbClr val="C00000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Сохранитель твой. </a:t>
            </a:r>
          </a:p>
          <a:p>
            <a:r>
              <a:rPr lang="ru-RU" sz="2000" dirty="0">
                <a:solidFill>
                  <a:srgbClr val="C00000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От всякого глазу,</a:t>
            </a:r>
          </a:p>
          <a:p>
            <a:r>
              <a:rPr lang="ru-RU" sz="2000" dirty="0">
                <a:solidFill>
                  <a:srgbClr val="C00000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От всякого плачу,</a:t>
            </a:r>
          </a:p>
          <a:p>
            <a:r>
              <a:rPr lang="ru-RU" sz="2000" dirty="0">
                <a:solidFill>
                  <a:srgbClr val="C00000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От всех скорбей, </a:t>
            </a:r>
          </a:p>
          <a:p>
            <a:r>
              <a:rPr lang="ru-RU" sz="2000" dirty="0">
                <a:solidFill>
                  <a:srgbClr val="C00000"/>
                </a:solidFill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От всех напастей.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179456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0" fill="hold">
                                          <p:stCondLst>
                                            <p:cond delay="9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0538"/>
            <a:ext cx="9252520" cy="5256584"/>
          </a:xfrm>
          <a:prstGeom prst="rect">
            <a:avLst/>
          </a:prstGeom>
        </p:spPr>
      </p:pic>
      <p:pic>
        <p:nvPicPr>
          <p:cNvPr id="2050" name="Picture 2" descr="D:\Literatura\колыбельн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955" y="-3499"/>
            <a:ext cx="6314027" cy="514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39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teratura\фон цветы русский орнамен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956645"/>
            <a:ext cx="10204114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11315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Потягунюшки</a:t>
            </a: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, </a:t>
            </a:r>
            <a:r>
              <a:rPr lang="ru-RU" dirty="0" err="1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порастунюшки</a:t>
            </a: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,</a:t>
            </a:r>
          </a:p>
          <a:p>
            <a:pPr algn="r"/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 Поперек </a:t>
            </a:r>
            <a:r>
              <a:rPr lang="ru-RU" dirty="0" err="1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толстунюшки</a:t>
            </a:r>
            <a:endParaRPr lang="ru-RU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pPr algn="r"/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 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А </a:t>
            </a: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в ножки </a:t>
            </a:r>
            <a:r>
              <a:rPr lang="ru-RU" dirty="0" err="1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ходунюшки</a:t>
            </a:r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, </a:t>
            </a:r>
          </a:p>
          <a:p>
            <a:pPr algn="r"/>
            <a:r>
              <a:rPr lang="ru-RU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А в ручки </a:t>
            </a:r>
            <a:r>
              <a:rPr lang="ru-RU" dirty="0" err="1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фатунюшки</a:t>
            </a:r>
            <a:r>
              <a:rPr lang="ru-RU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.</a:t>
            </a:r>
            <a:endParaRPr lang="ru-RU" dirty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5085" y="422540"/>
            <a:ext cx="2881746" cy="35465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8699" y="3291830"/>
            <a:ext cx="4536504" cy="1323439"/>
          </a:xfrm>
          <a:prstGeom prst="rect">
            <a:avLst/>
          </a:prstGeom>
          <a:solidFill>
            <a:schemeClr val="lt1">
              <a:alpha val="92000"/>
            </a:schemeClr>
          </a:solidFill>
          <a:ln>
            <a:solidFill>
              <a:srgbClr val="DFA85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 err="1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Пестушки</a:t>
            </a:r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 </a:t>
            </a:r>
            <a:endParaRPr lang="ru-RU" sz="2000" dirty="0" smtClean="0">
              <a:latin typeface="Linux Biolinum G" pitchFamily="2" charset="0"/>
              <a:ea typeface="Linux Biolinum G" pitchFamily="2" charset="0"/>
              <a:cs typeface="Linux Biolinum G" pitchFamily="2" charset="0"/>
            </a:endParaRPr>
          </a:p>
          <a:p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(</a:t>
            </a:r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от </a:t>
            </a:r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слова </a:t>
            </a:r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«пестовать» </a:t>
            </a:r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— воспитывать</a:t>
            </a:r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) связаны с наиболее ранним периодом развития ребёнка.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59158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3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0" fill="hold">
                                          <p:stCondLst>
                                            <p:cond delay="9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3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teratura\фон цветы русский орнамен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956644"/>
            <a:ext cx="10204114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-164554"/>
            <a:ext cx="2694426" cy="4858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8699" y="3291830"/>
            <a:ext cx="4425349" cy="1631216"/>
          </a:xfrm>
          <a:prstGeom prst="rect">
            <a:avLst/>
          </a:prstGeom>
          <a:solidFill>
            <a:schemeClr val="lt1">
              <a:alpha val="92000"/>
            </a:schemeClr>
          </a:solidFill>
          <a:ln>
            <a:solidFill>
              <a:srgbClr val="DFA85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 err="1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Потешками</a:t>
            </a:r>
            <a:r>
              <a:rPr lang="ru-RU" sz="2000" i="1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 </a:t>
            </a:r>
            <a:r>
              <a:rPr lang="ru-RU" sz="2000" dirty="0" smtClean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принято </a:t>
            </a:r>
            <a:r>
              <a:rPr lang="ru-RU" sz="2000" dirty="0">
                <a:latin typeface="Linux Biolinum G" pitchFamily="2" charset="0"/>
                <a:ea typeface="Linux Biolinum G" pitchFamily="2" charset="0"/>
                <a:cs typeface="Linux Biolinum G" pitchFamily="2" charset="0"/>
              </a:rPr>
              <a:t>называть особые забавы взрослых с маленькими детьми, в которых используются различные части тела ребёнка и взрослого. </a:t>
            </a:r>
          </a:p>
        </p:txBody>
      </p:sp>
    </p:spTree>
    <p:extLst>
      <p:ext uri="{BB962C8B-B14F-4D97-AF65-F5344CB8AC3E}">
        <p14:creationId xmlns:p14="http://schemas.microsoft.com/office/powerpoint/2010/main" xmlns="" val="31268572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0" fill="hold">
                                          <p:stCondLst>
                                            <p:cond delay="9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251</Words>
  <Application>Microsoft Office PowerPoint</Application>
  <PresentationFormat>Экран (16:9)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71</cp:revision>
  <dcterms:created xsi:type="dcterms:W3CDTF">2014-03-12T13:55:11Z</dcterms:created>
  <dcterms:modified xsi:type="dcterms:W3CDTF">2015-06-02T14:19:58Z</dcterms:modified>
</cp:coreProperties>
</file>