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9D17"/>
    <a:srgbClr val="FFFF99"/>
    <a:srgbClr val="CBCF1F"/>
    <a:srgbClr val="9EDD11"/>
    <a:srgbClr val="B65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386" y="-10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microsoft.com/office/2007/relationships/hdphoto" Target="../media/hdphoto2.wdp"/><Relationship Id="rId12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775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6536" y="-1789938"/>
            <a:ext cx="4752528" cy="8723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699542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9A9D17"/>
                </a:solidFill>
              </a:rPr>
              <a:t>2 части басни: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повествование,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нравоучение (мораль).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104" y="583725"/>
            <a:ext cx="2995400" cy="40199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2715766"/>
            <a:ext cx="489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9A9D17"/>
                </a:solidFill>
              </a:rPr>
              <a:t>Мораль</a:t>
            </a:r>
            <a:r>
              <a:rPr lang="ru-RU" sz="2800" dirty="0" smtClean="0"/>
              <a:t> — начальные или заключительные строки басни с нравоучительным выводом.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7852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6536" y="-1789938"/>
            <a:ext cx="4752528" cy="8723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2800" y="1131590"/>
            <a:ext cx="37444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9A9D17"/>
                </a:solidFill>
              </a:rPr>
              <a:t>«Эзопов язык»</a:t>
            </a:r>
            <a:r>
              <a:rPr lang="ru-RU" sz="2800" dirty="0" smtClean="0"/>
              <a:t> — иносказательный язык, полный умолчаний, намёков, аллегорий.</a:t>
            </a:r>
            <a:endParaRPr lang="ru-RU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2387"/>
            <a:ext cx="2880320" cy="3478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17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6536" y="-1789938"/>
            <a:ext cx="4752528" cy="8723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4486" y="411510"/>
            <a:ext cx="239360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i="1" dirty="0" smtClean="0">
                <a:solidFill>
                  <a:srgbClr val="9A9D17"/>
                </a:solidFill>
              </a:rPr>
              <a:t>Итоги</a:t>
            </a:r>
            <a:endParaRPr lang="ru-RU" sz="6600" i="1" dirty="0">
              <a:solidFill>
                <a:srgbClr val="9A9D1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828" y="1694294"/>
            <a:ext cx="828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Басня — это небольшой рассказ, часто стихотворный.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Басня состоит из двух частей: основного повествования и морали.</a:t>
            </a:r>
          </a:p>
          <a:p>
            <a:pPr algn="ctr"/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66909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6536" y="-1789938"/>
            <a:ext cx="4752528" cy="8723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13101" y="411510"/>
            <a:ext cx="3876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9A9D17"/>
                </a:solidFill>
              </a:rPr>
              <a:t>Черты басни как жанра:</a:t>
            </a:r>
            <a:endParaRPr lang="ru-RU" sz="2800" i="1" dirty="0">
              <a:solidFill>
                <a:srgbClr val="9A9D1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428" y="987574"/>
            <a:ext cx="80400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аллегорическая форма;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сатирическое изображение;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герои — чаще животные;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использование диалога, просторечной лексики;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афористичность языка.</a:t>
            </a:r>
          </a:p>
          <a:p>
            <a:pPr algn="ctr"/>
            <a:endParaRPr lang="ru-RU" sz="28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088" y="3075806"/>
            <a:ext cx="4176464" cy="1501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60" y="-92546"/>
            <a:ext cx="9252519" cy="61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8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6536" y="-1789938"/>
            <a:ext cx="4752528" cy="87233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29132"/>
            <a:ext cx="2880320" cy="3478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8088" y="1509921"/>
            <a:ext cx="238078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i="1" dirty="0" smtClean="0">
                <a:solidFill>
                  <a:srgbClr val="9A9D17"/>
                </a:solidFill>
              </a:rPr>
              <a:t>Басни</a:t>
            </a:r>
          </a:p>
          <a:p>
            <a:pPr algn="ctr"/>
            <a:r>
              <a:rPr lang="ru-RU" sz="6600" i="1" dirty="0" smtClean="0">
                <a:solidFill>
                  <a:srgbClr val="9A9D17"/>
                </a:solidFill>
              </a:rPr>
              <a:t>Эзопа</a:t>
            </a:r>
            <a:endParaRPr lang="ru-RU" sz="6600" i="1" dirty="0">
              <a:solidFill>
                <a:srgbClr val="9A9D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31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6536" y="-1789938"/>
            <a:ext cx="4752528" cy="87233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3391" r="4732"/>
          <a:stretch/>
        </p:blipFill>
        <p:spPr>
          <a:xfrm>
            <a:off x="755576" y="1292009"/>
            <a:ext cx="1857645" cy="3295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27534"/>
            <a:ext cx="1794503" cy="3572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044311"/>
            <a:ext cx="2760641" cy="250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8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12309"/>
            <a:ext cx="3283879" cy="34901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9912" y="1347614"/>
            <a:ext cx="51089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i="1" dirty="0" smtClean="0">
                <a:solidFill>
                  <a:srgbClr val="9A9D17"/>
                </a:solidFill>
              </a:rPr>
              <a:t>Жан де Лафонтен</a:t>
            </a:r>
            <a:endParaRPr lang="ru-RU" sz="6600" i="1" dirty="0">
              <a:solidFill>
                <a:srgbClr val="9A9D17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6536" y="-1789938"/>
            <a:ext cx="4752528" cy="872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48474"/>
            <a:ext cx="2016183" cy="2419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205" y="915566"/>
            <a:ext cx="1933101" cy="2417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1378606"/>
            <a:ext cx="2132165" cy="2417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337" y="915566"/>
            <a:ext cx="1787216" cy="2417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35624" y="3986392"/>
            <a:ext cx="2104087" cy="584775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Михаил Васильевич Ломоносов</a:t>
            </a:r>
            <a:endParaRPr lang="ru-RU" sz="1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464639" y="3472720"/>
            <a:ext cx="2088231" cy="584775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Василий Кириллович Тредиаковский</a:t>
            </a:r>
            <a:endParaRPr lang="ru-RU" sz="1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622441" y="3931191"/>
            <a:ext cx="2153731" cy="584775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Иван Иванович Дмитриев</a:t>
            </a:r>
            <a:endParaRPr lang="ru-RU" sz="1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909691" y="3401617"/>
            <a:ext cx="1910781" cy="584775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Иван Андреевич Крылов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294356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6536" y="-1789938"/>
            <a:ext cx="4752528" cy="8723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541310"/>
            <a:ext cx="42484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9A9D17"/>
                </a:solidFill>
              </a:rPr>
              <a:t>Басня</a:t>
            </a:r>
            <a:r>
              <a:rPr lang="ru-RU" sz="2800" dirty="0" smtClean="0"/>
              <a:t> — это краткий стихотворный или прозаический рассказ нравоучительного характера, имеющий иносказательный, аллегорический смысл.  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75606"/>
            <a:ext cx="3472545" cy="3428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97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6536" y="-1789938"/>
            <a:ext cx="4752528" cy="872337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8" r="18788"/>
          <a:stretch/>
        </p:blipFill>
        <p:spPr bwMode="auto">
          <a:xfrm>
            <a:off x="755576" y="497840"/>
            <a:ext cx="4250520" cy="1983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16" y="2593961"/>
            <a:ext cx="1647985" cy="198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8830" y1="51583" x2="18830" y2="51583"/>
                        <a14:foregroundMark x1="11281" y1="48285" x2="11281" y2="48285"/>
                        <a14:foregroundMark x1="12892" y1="46966" x2="12892" y2="46966"/>
                        <a14:foregroundMark x1="17557" y1="48681" x2="17557" y2="48681"/>
                        <a14:foregroundMark x1="19932" y1="46966" x2="19932" y2="46966"/>
                        <a14:foregroundMark x1="5089" y1="71768" x2="5089" y2="71768"/>
                        <a14:foregroundMark x1="20780" y1="51979" x2="20780" y2="51979"/>
                        <a14:foregroundMark x1="83376" y1="8311" x2="83376" y2="8311"/>
                        <a14:foregroundMark x1="87701" y1="9631" x2="87701" y2="9631"/>
                        <a14:foregroundMark x1="90670" y1="18470" x2="90670" y2="18470"/>
                        <a14:foregroundMark x1="68024" y1="32322" x2="68024" y2="32322"/>
                        <a14:foregroundMark x1="76930" y1="52902" x2="76930" y2="52902"/>
                        <a14:foregroundMark x1="42070" y1="62929" x2="42070" y2="62929"/>
                        <a14:foregroundMark x1="2323" y1="67814" x2="2323" y2="67814"/>
                        <a14:foregroundMark x1="4425" y1="68675" x2="4425" y2="68675"/>
                        <a14:foregroundMark x1="2876" y1="72978" x2="2876" y2="72978"/>
                        <a14:foregroundMark x1="6637" y1="71601" x2="6637" y2="716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58168"/>
            <a:ext cx="3762856" cy="2419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761" l="0" r="996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12718"/>
            <a:ext cx="1770739" cy="1770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82" b="98182" l="5144" r="950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731" y="301885"/>
            <a:ext cx="1925776" cy="217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621" y="2188015"/>
            <a:ext cx="2208438" cy="241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0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0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0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0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6536" y="-1789938"/>
            <a:ext cx="4752528" cy="8723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541310"/>
            <a:ext cx="4248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9A9D17"/>
                </a:solidFill>
              </a:rPr>
              <a:t>Аллегория</a:t>
            </a:r>
            <a:r>
              <a:rPr lang="ru-RU" sz="2800" dirty="0" smtClean="0"/>
              <a:t> — иносказательное изображение предмета, явления для того, чтобы наглядно показать его главные черты.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84364"/>
            <a:ext cx="3456384" cy="3774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6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inux">
      <a:majorFont>
        <a:latin typeface="Linux Biolinum G"/>
        <a:ea typeface=""/>
        <a:cs typeface=""/>
      </a:majorFont>
      <a:minorFont>
        <a:latin typeface="Linux Biolinum G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133</Words>
  <Application>Microsoft Office PowerPoint</Application>
  <PresentationFormat>Экран (16:9)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Alex</cp:lastModifiedBy>
  <cp:revision>14</cp:revision>
  <dcterms:created xsi:type="dcterms:W3CDTF">2014-03-13T12:06:07Z</dcterms:created>
  <dcterms:modified xsi:type="dcterms:W3CDTF">2014-05-12T06:36:17Z</dcterms:modified>
</cp:coreProperties>
</file>